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87" r:id="rId4"/>
    <p:sldId id="288" r:id="rId5"/>
    <p:sldId id="286" r:id="rId6"/>
    <p:sldId id="279" r:id="rId7"/>
    <p:sldId id="285" r:id="rId8"/>
    <p:sldId id="280" r:id="rId9"/>
    <p:sldId id="281" r:id="rId10"/>
    <p:sldId id="282" r:id="rId11"/>
    <p:sldId id="264" r:id="rId12"/>
    <p:sldId id="273" r:id="rId13"/>
    <p:sldId id="265" r:id="rId14"/>
    <p:sldId id="274" r:id="rId15"/>
    <p:sldId id="267" r:id="rId16"/>
    <p:sldId id="271" r:id="rId17"/>
    <p:sldId id="259" r:id="rId18"/>
    <p:sldId id="260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229"/>
    <a:srgbClr val="FF66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575D0-E40C-4A35-8DFF-761E8EADDC0B}" type="doc">
      <dgm:prSet loTypeId="urn:microsoft.com/office/officeart/2005/8/layout/hierarchy4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4560994-B640-485A-9E61-C443BEA5BC7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Новые формы дошкольного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797123E4-BAB1-44CB-AB43-0B2941C16EED}" type="parTrans" cxnId="{ED461E83-6EEE-46AE-9DB8-A8946B0DEE0A}">
      <dgm:prSet/>
      <dgm:spPr/>
      <dgm:t>
        <a:bodyPr/>
        <a:lstStyle/>
        <a:p>
          <a:endParaRPr lang="ru-RU"/>
        </a:p>
      </dgm:t>
    </dgm:pt>
    <dgm:pt modelId="{1538B44A-D261-480B-9E04-D2306B41919E}" type="sibTrans" cxnId="{ED461E83-6EEE-46AE-9DB8-A8946B0DEE0A}">
      <dgm:prSet/>
      <dgm:spPr/>
      <dgm:t>
        <a:bodyPr/>
        <a:lstStyle/>
        <a:p>
          <a:endParaRPr lang="ru-RU"/>
        </a:p>
      </dgm:t>
    </dgm:pt>
    <dgm:pt modelId="{3B57887C-5012-42C5-9D6E-D31F8D3D9AC5}">
      <dgm:prSet phldrT="[Текст]"/>
      <dgm:spPr/>
      <dgm:t>
        <a:bodyPr/>
        <a:lstStyle/>
        <a:p>
          <a:r>
            <a:rPr lang="ru-RU" b="1" dirty="0" smtClean="0"/>
            <a:t>Группы кратковременного пребывания детей</a:t>
          </a:r>
          <a:endParaRPr lang="ru-RU" b="1" dirty="0"/>
        </a:p>
      </dgm:t>
    </dgm:pt>
    <dgm:pt modelId="{1EB73EC3-30B8-43AB-9C08-FA8C03F3DF5A}" type="parTrans" cxnId="{1DD5D004-F0CB-47ED-9B37-D2128DC21C06}">
      <dgm:prSet/>
      <dgm:spPr/>
      <dgm:t>
        <a:bodyPr/>
        <a:lstStyle/>
        <a:p>
          <a:endParaRPr lang="ru-RU"/>
        </a:p>
      </dgm:t>
    </dgm:pt>
    <dgm:pt modelId="{771D6F1E-A733-4469-BB3B-FCD97B343636}" type="sibTrans" cxnId="{1DD5D004-F0CB-47ED-9B37-D2128DC21C06}">
      <dgm:prSet/>
      <dgm:spPr/>
      <dgm:t>
        <a:bodyPr/>
        <a:lstStyle/>
        <a:p>
          <a:endParaRPr lang="ru-RU"/>
        </a:p>
      </dgm:t>
    </dgm:pt>
    <dgm:pt modelId="{C0B24160-031D-4121-84CC-75818E48415E}">
      <dgm:prSet phldrT="[Текст]"/>
      <dgm:spPr/>
      <dgm:t>
        <a:bodyPr/>
        <a:lstStyle/>
        <a:p>
          <a:r>
            <a:rPr lang="ru-RU" b="1" dirty="0" smtClean="0"/>
            <a:t>«Семейный детский сад»</a:t>
          </a:r>
          <a:endParaRPr lang="ru-RU" b="1" dirty="0"/>
        </a:p>
      </dgm:t>
    </dgm:pt>
    <dgm:pt modelId="{07106DC5-653A-4C39-9724-89FDAA248674}" type="parTrans" cxnId="{D6B0B8F3-D39F-4E83-B8C8-EE5BCFA1AA5B}">
      <dgm:prSet/>
      <dgm:spPr/>
      <dgm:t>
        <a:bodyPr/>
        <a:lstStyle/>
        <a:p>
          <a:endParaRPr lang="ru-RU"/>
        </a:p>
      </dgm:t>
    </dgm:pt>
    <dgm:pt modelId="{02B5D83B-5412-4FE8-BE24-29EB4E3F59D1}" type="sibTrans" cxnId="{D6B0B8F3-D39F-4E83-B8C8-EE5BCFA1AA5B}">
      <dgm:prSet/>
      <dgm:spPr/>
      <dgm:t>
        <a:bodyPr/>
        <a:lstStyle/>
        <a:p>
          <a:endParaRPr lang="ru-RU"/>
        </a:p>
      </dgm:t>
    </dgm:pt>
    <dgm:pt modelId="{F7844D36-6B79-4D69-B15B-36ED581E5ED8}">
      <dgm:prSet phldrT="[Текст]"/>
      <dgm:spPr/>
      <dgm:t>
        <a:bodyPr/>
        <a:lstStyle/>
        <a:p>
          <a:r>
            <a:rPr lang="ru-RU" b="1" dirty="0" smtClean="0"/>
            <a:t>Адаптационные группы совместного пребывания детей и их  родителей</a:t>
          </a:r>
          <a:endParaRPr lang="ru-RU" b="1" dirty="0"/>
        </a:p>
      </dgm:t>
    </dgm:pt>
    <dgm:pt modelId="{3205E49D-F5A0-4FD0-9FE7-4844F6A61C02}" type="parTrans" cxnId="{79F60564-8B1B-41F3-817B-0540E1CABD31}">
      <dgm:prSet/>
      <dgm:spPr/>
      <dgm:t>
        <a:bodyPr/>
        <a:lstStyle/>
        <a:p>
          <a:endParaRPr lang="ru-RU"/>
        </a:p>
      </dgm:t>
    </dgm:pt>
    <dgm:pt modelId="{0568EEE1-5831-4BA3-AA44-652E60BB6B0F}" type="sibTrans" cxnId="{79F60564-8B1B-41F3-817B-0540E1CABD31}">
      <dgm:prSet/>
      <dgm:spPr/>
      <dgm:t>
        <a:bodyPr/>
        <a:lstStyle/>
        <a:p>
          <a:endParaRPr lang="ru-RU"/>
        </a:p>
      </dgm:t>
    </dgm:pt>
    <dgm:pt modelId="{69DFEE4D-A249-4A2B-9AF5-95BFFD43E9CD}">
      <dgm:prSet/>
      <dgm:spPr/>
      <dgm:t>
        <a:bodyPr/>
        <a:lstStyle/>
        <a:p>
          <a:r>
            <a:rPr lang="ru-RU" b="1" dirty="0" smtClean="0"/>
            <a:t>Вечерняя группа</a:t>
          </a:r>
          <a:endParaRPr lang="ru-RU" b="1" dirty="0"/>
        </a:p>
      </dgm:t>
    </dgm:pt>
    <dgm:pt modelId="{3B13C942-281A-4E59-92E1-911B6F75A085}" type="parTrans" cxnId="{A91E06E2-AAA0-4F68-8490-E0FDFA4E67EB}">
      <dgm:prSet/>
      <dgm:spPr/>
      <dgm:t>
        <a:bodyPr/>
        <a:lstStyle/>
        <a:p>
          <a:endParaRPr lang="ru-RU"/>
        </a:p>
      </dgm:t>
    </dgm:pt>
    <dgm:pt modelId="{CC55202E-6683-43A5-BB2B-501CFA49D7BA}" type="sibTrans" cxnId="{A91E06E2-AAA0-4F68-8490-E0FDFA4E67EB}">
      <dgm:prSet/>
      <dgm:spPr/>
      <dgm:t>
        <a:bodyPr/>
        <a:lstStyle/>
        <a:p>
          <a:endParaRPr lang="ru-RU"/>
        </a:p>
      </dgm:t>
    </dgm:pt>
    <dgm:pt modelId="{EC0C18D4-4F6F-4914-8488-9EB8396739DF}" type="pres">
      <dgm:prSet presAssocID="{02B575D0-E40C-4A35-8DFF-761E8EADDC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9AFDC-28C7-49B0-B230-4EC53DC276EE}" type="pres">
      <dgm:prSet presAssocID="{34560994-B640-485A-9E61-C443BEA5BC74}" presName="vertOne" presStyleCnt="0"/>
      <dgm:spPr/>
    </dgm:pt>
    <dgm:pt modelId="{61E7299A-72F5-41F9-B587-705B8CA97CB6}" type="pres">
      <dgm:prSet presAssocID="{34560994-B640-485A-9E61-C443BEA5BC74}" presName="txOne" presStyleLbl="node0" presStyleIdx="0" presStyleCnt="1" custScaleY="33849" custLinFactNeighborX="85" custLinFactNeighborY="-93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E12A2-1980-4327-AF5A-3E5A62E560C5}" type="pres">
      <dgm:prSet presAssocID="{34560994-B640-485A-9E61-C443BEA5BC74}" presName="parTransOne" presStyleCnt="0"/>
      <dgm:spPr/>
    </dgm:pt>
    <dgm:pt modelId="{E6E420C4-0FE0-4DDE-A5EF-AB4AACABD1A1}" type="pres">
      <dgm:prSet presAssocID="{34560994-B640-485A-9E61-C443BEA5BC74}" presName="horzOne" presStyleCnt="0"/>
      <dgm:spPr/>
    </dgm:pt>
    <dgm:pt modelId="{69A40478-3A87-43E1-9D6D-D088502A98FA}" type="pres">
      <dgm:prSet presAssocID="{3B57887C-5012-42C5-9D6E-D31F8D3D9AC5}" presName="vertTwo" presStyleCnt="0"/>
      <dgm:spPr/>
    </dgm:pt>
    <dgm:pt modelId="{15927D32-A735-45D5-A2FD-3ABC7AC351DC}" type="pres">
      <dgm:prSet presAssocID="{3B57887C-5012-42C5-9D6E-D31F8D3D9AC5}" presName="txTwo" presStyleLbl="node2" presStyleIdx="0" presStyleCnt="2" custScaleX="75129" custLinFactNeighborX="-8315" custLinFactNeighborY="-99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30A11-1845-41D3-9DD1-0C3735CC1D20}" type="pres">
      <dgm:prSet presAssocID="{3B57887C-5012-42C5-9D6E-D31F8D3D9AC5}" presName="parTransTwo" presStyleCnt="0"/>
      <dgm:spPr/>
    </dgm:pt>
    <dgm:pt modelId="{F2491ED8-BAC5-45E8-B8C3-E8DA8D26E0C9}" type="pres">
      <dgm:prSet presAssocID="{3B57887C-5012-42C5-9D6E-D31F8D3D9AC5}" presName="horzTwo" presStyleCnt="0"/>
      <dgm:spPr/>
    </dgm:pt>
    <dgm:pt modelId="{EFBFBE1D-BC82-4D64-96AF-1C39D12DF5A2}" type="pres">
      <dgm:prSet presAssocID="{C0B24160-031D-4121-84CC-75818E48415E}" presName="vertThree" presStyleCnt="0"/>
      <dgm:spPr/>
    </dgm:pt>
    <dgm:pt modelId="{4E8861CB-7714-445C-A129-2E5F439813B8}" type="pres">
      <dgm:prSet presAssocID="{C0B24160-031D-4121-84CC-75818E48415E}" presName="txThree" presStyleLbl="node3" presStyleIdx="0" presStyleCnt="2" custScaleX="313491" custLinFactX="19571" custLinFactNeighborX="100000" custLinFactNeighborY="-3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D6532-520A-4121-AAE1-F4F46FE3F27F}" type="pres">
      <dgm:prSet presAssocID="{C0B24160-031D-4121-84CC-75818E48415E}" presName="horzThree" presStyleCnt="0"/>
      <dgm:spPr/>
    </dgm:pt>
    <dgm:pt modelId="{DCC8CD54-57E4-409D-A74E-3D48163CE810}" type="pres">
      <dgm:prSet presAssocID="{02B5D83B-5412-4FE8-BE24-29EB4E3F59D1}" presName="sibSpaceThree" presStyleCnt="0"/>
      <dgm:spPr/>
    </dgm:pt>
    <dgm:pt modelId="{004BC079-7AD9-4255-90B5-4BD11D344FC7}" type="pres">
      <dgm:prSet presAssocID="{69DFEE4D-A249-4A2B-9AF5-95BFFD43E9CD}" presName="vertThree" presStyleCnt="0"/>
      <dgm:spPr/>
    </dgm:pt>
    <dgm:pt modelId="{C4E9B37F-E7F4-4421-9786-A982DDF391CC}" type="pres">
      <dgm:prSet presAssocID="{69DFEE4D-A249-4A2B-9AF5-95BFFD43E9CD}" presName="txThree" presStyleLbl="node3" presStyleIdx="1" presStyleCnt="2" custScaleX="349551" custLinFactX="100000" custLinFactNeighborX="162260" custLinFactNeighborY="-12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17463-B5C7-4CC2-8F91-B0D20C81B703}" type="pres">
      <dgm:prSet presAssocID="{69DFEE4D-A249-4A2B-9AF5-95BFFD43E9CD}" presName="horzThree" presStyleCnt="0"/>
      <dgm:spPr/>
    </dgm:pt>
    <dgm:pt modelId="{1B9B4146-AE11-4C28-9AAC-1FB0611CED13}" type="pres">
      <dgm:prSet presAssocID="{771D6F1E-A733-4469-BB3B-FCD97B343636}" presName="sibSpaceTwo" presStyleCnt="0"/>
      <dgm:spPr/>
    </dgm:pt>
    <dgm:pt modelId="{2BF96FB5-03E0-4A11-B96E-F7858C918D6C}" type="pres">
      <dgm:prSet presAssocID="{F7844D36-6B79-4D69-B15B-36ED581E5ED8}" presName="vertTwo" presStyleCnt="0"/>
      <dgm:spPr/>
    </dgm:pt>
    <dgm:pt modelId="{E236892C-B2C4-4B8F-90FA-B1B94C5673A9}" type="pres">
      <dgm:prSet presAssocID="{F7844D36-6B79-4D69-B15B-36ED581E5ED8}" presName="txTwo" presStyleLbl="node2" presStyleIdx="1" presStyleCnt="2" custScaleX="373768" custLinFactNeighborX="-22031" custLinFactNeighborY="-10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F9F6A-C91B-495E-8FBC-6FAAB94EF225}" type="pres">
      <dgm:prSet presAssocID="{F7844D36-6B79-4D69-B15B-36ED581E5ED8}" presName="horzTwo" presStyleCnt="0"/>
      <dgm:spPr/>
    </dgm:pt>
  </dgm:ptLst>
  <dgm:cxnLst>
    <dgm:cxn modelId="{F57AEF90-F801-4A04-AEEC-A0CABFA18BF6}" type="presOf" srcId="{3B57887C-5012-42C5-9D6E-D31F8D3D9AC5}" destId="{15927D32-A735-45D5-A2FD-3ABC7AC351DC}" srcOrd="0" destOrd="0" presId="urn:microsoft.com/office/officeart/2005/8/layout/hierarchy4"/>
    <dgm:cxn modelId="{ED461E83-6EEE-46AE-9DB8-A8946B0DEE0A}" srcId="{02B575D0-E40C-4A35-8DFF-761E8EADDC0B}" destId="{34560994-B640-485A-9E61-C443BEA5BC74}" srcOrd="0" destOrd="0" parTransId="{797123E4-BAB1-44CB-AB43-0B2941C16EED}" sibTransId="{1538B44A-D261-480B-9E04-D2306B41919E}"/>
    <dgm:cxn modelId="{A5281C3D-1F6F-4F8C-A5F3-A35CD4EBB9A8}" type="presOf" srcId="{34560994-B640-485A-9E61-C443BEA5BC74}" destId="{61E7299A-72F5-41F9-B587-705B8CA97CB6}" srcOrd="0" destOrd="0" presId="urn:microsoft.com/office/officeart/2005/8/layout/hierarchy4"/>
    <dgm:cxn modelId="{A91E06E2-AAA0-4F68-8490-E0FDFA4E67EB}" srcId="{3B57887C-5012-42C5-9D6E-D31F8D3D9AC5}" destId="{69DFEE4D-A249-4A2B-9AF5-95BFFD43E9CD}" srcOrd="1" destOrd="0" parTransId="{3B13C942-281A-4E59-92E1-911B6F75A085}" sibTransId="{CC55202E-6683-43A5-BB2B-501CFA49D7BA}"/>
    <dgm:cxn modelId="{FB7B8C06-075A-4AAD-A05E-6C8B5570D320}" type="presOf" srcId="{C0B24160-031D-4121-84CC-75818E48415E}" destId="{4E8861CB-7714-445C-A129-2E5F439813B8}" srcOrd="0" destOrd="0" presId="urn:microsoft.com/office/officeart/2005/8/layout/hierarchy4"/>
    <dgm:cxn modelId="{79F60564-8B1B-41F3-817B-0540E1CABD31}" srcId="{34560994-B640-485A-9E61-C443BEA5BC74}" destId="{F7844D36-6B79-4D69-B15B-36ED581E5ED8}" srcOrd="1" destOrd="0" parTransId="{3205E49D-F5A0-4FD0-9FE7-4844F6A61C02}" sibTransId="{0568EEE1-5831-4BA3-AA44-652E60BB6B0F}"/>
    <dgm:cxn modelId="{0A9D9950-FB9D-4263-9C7D-EE6A8990D039}" type="presOf" srcId="{02B575D0-E40C-4A35-8DFF-761E8EADDC0B}" destId="{EC0C18D4-4F6F-4914-8488-9EB8396739DF}" srcOrd="0" destOrd="0" presId="urn:microsoft.com/office/officeart/2005/8/layout/hierarchy4"/>
    <dgm:cxn modelId="{D6B0B8F3-D39F-4E83-B8C8-EE5BCFA1AA5B}" srcId="{3B57887C-5012-42C5-9D6E-D31F8D3D9AC5}" destId="{C0B24160-031D-4121-84CC-75818E48415E}" srcOrd="0" destOrd="0" parTransId="{07106DC5-653A-4C39-9724-89FDAA248674}" sibTransId="{02B5D83B-5412-4FE8-BE24-29EB4E3F59D1}"/>
    <dgm:cxn modelId="{E3373089-19BE-4F6B-B435-D83458129F0D}" type="presOf" srcId="{F7844D36-6B79-4D69-B15B-36ED581E5ED8}" destId="{E236892C-B2C4-4B8F-90FA-B1B94C5673A9}" srcOrd="0" destOrd="0" presId="urn:microsoft.com/office/officeart/2005/8/layout/hierarchy4"/>
    <dgm:cxn modelId="{1DD5D004-F0CB-47ED-9B37-D2128DC21C06}" srcId="{34560994-B640-485A-9E61-C443BEA5BC74}" destId="{3B57887C-5012-42C5-9D6E-D31F8D3D9AC5}" srcOrd="0" destOrd="0" parTransId="{1EB73EC3-30B8-43AB-9C08-FA8C03F3DF5A}" sibTransId="{771D6F1E-A733-4469-BB3B-FCD97B343636}"/>
    <dgm:cxn modelId="{3ED567E9-20AE-4C63-A135-E6EF068FAC51}" type="presOf" srcId="{69DFEE4D-A249-4A2B-9AF5-95BFFD43E9CD}" destId="{C4E9B37F-E7F4-4421-9786-A982DDF391CC}" srcOrd="0" destOrd="0" presId="urn:microsoft.com/office/officeart/2005/8/layout/hierarchy4"/>
    <dgm:cxn modelId="{5858F079-CC4A-454C-8EF8-8EEB2C98C7C0}" type="presParOf" srcId="{EC0C18D4-4F6F-4914-8488-9EB8396739DF}" destId="{FFA9AFDC-28C7-49B0-B230-4EC53DC276EE}" srcOrd="0" destOrd="0" presId="urn:microsoft.com/office/officeart/2005/8/layout/hierarchy4"/>
    <dgm:cxn modelId="{BFA7A0CD-5CA2-4BB6-B74F-9111447FA6FF}" type="presParOf" srcId="{FFA9AFDC-28C7-49B0-B230-4EC53DC276EE}" destId="{61E7299A-72F5-41F9-B587-705B8CA97CB6}" srcOrd="0" destOrd="0" presId="urn:microsoft.com/office/officeart/2005/8/layout/hierarchy4"/>
    <dgm:cxn modelId="{68F046C6-161A-46DF-8F34-E0FD2EF9AFE4}" type="presParOf" srcId="{FFA9AFDC-28C7-49B0-B230-4EC53DC276EE}" destId="{3A4E12A2-1980-4327-AF5A-3E5A62E560C5}" srcOrd="1" destOrd="0" presId="urn:microsoft.com/office/officeart/2005/8/layout/hierarchy4"/>
    <dgm:cxn modelId="{0DE6DB34-561A-49D3-A676-A840721E71CB}" type="presParOf" srcId="{FFA9AFDC-28C7-49B0-B230-4EC53DC276EE}" destId="{E6E420C4-0FE0-4DDE-A5EF-AB4AACABD1A1}" srcOrd="2" destOrd="0" presId="urn:microsoft.com/office/officeart/2005/8/layout/hierarchy4"/>
    <dgm:cxn modelId="{68FFEC0A-0F54-428D-999A-453E705F11E6}" type="presParOf" srcId="{E6E420C4-0FE0-4DDE-A5EF-AB4AACABD1A1}" destId="{69A40478-3A87-43E1-9D6D-D088502A98FA}" srcOrd="0" destOrd="0" presId="urn:microsoft.com/office/officeart/2005/8/layout/hierarchy4"/>
    <dgm:cxn modelId="{B4D37EE6-FB35-4C6E-ADAA-0846595D483E}" type="presParOf" srcId="{69A40478-3A87-43E1-9D6D-D088502A98FA}" destId="{15927D32-A735-45D5-A2FD-3ABC7AC351DC}" srcOrd="0" destOrd="0" presId="urn:microsoft.com/office/officeart/2005/8/layout/hierarchy4"/>
    <dgm:cxn modelId="{6157E727-8C95-4654-8BA5-8A91E72D069F}" type="presParOf" srcId="{69A40478-3A87-43E1-9D6D-D088502A98FA}" destId="{B7930A11-1845-41D3-9DD1-0C3735CC1D20}" srcOrd="1" destOrd="0" presId="urn:microsoft.com/office/officeart/2005/8/layout/hierarchy4"/>
    <dgm:cxn modelId="{6C7E4228-FFB0-4ADC-AC4F-D5A964906B93}" type="presParOf" srcId="{69A40478-3A87-43E1-9D6D-D088502A98FA}" destId="{F2491ED8-BAC5-45E8-B8C3-E8DA8D26E0C9}" srcOrd="2" destOrd="0" presId="urn:microsoft.com/office/officeart/2005/8/layout/hierarchy4"/>
    <dgm:cxn modelId="{9ECB8291-6E1D-49E1-BFC0-7819BC70BBC8}" type="presParOf" srcId="{F2491ED8-BAC5-45E8-B8C3-E8DA8D26E0C9}" destId="{EFBFBE1D-BC82-4D64-96AF-1C39D12DF5A2}" srcOrd="0" destOrd="0" presId="urn:microsoft.com/office/officeart/2005/8/layout/hierarchy4"/>
    <dgm:cxn modelId="{FC59315E-B638-4911-A730-3AB02F9C8228}" type="presParOf" srcId="{EFBFBE1D-BC82-4D64-96AF-1C39D12DF5A2}" destId="{4E8861CB-7714-445C-A129-2E5F439813B8}" srcOrd="0" destOrd="0" presId="urn:microsoft.com/office/officeart/2005/8/layout/hierarchy4"/>
    <dgm:cxn modelId="{86269C28-6422-4ED7-9B91-9FCF163DA35E}" type="presParOf" srcId="{EFBFBE1D-BC82-4D64-96AF-1C39D12DF5A2}" destId="{EE1D6532-520A-4121-AAE1-F4F46FE3F27F}" srcOrd="1" destOrd="0" presId="urn:microsoft.com/office/officeart/2005/8/layout/hierarchy4"/>
    <dgm:cxn modelId="{47458C9A-53AD-43B1-9850-02F54B24E44B}" type="presParOf" srcId="{F2491ED8-BAC5-45E8-B8C3-E8DA8D26E0C9}" destId="{DCC8CD54-57E4-409D-A74E-3D48163CE810}" srcOrd="1" destOrd="0" presId="urn:microsoft.com/office/officeart/2005/8/layout/hierarchy4"/>
    <dgm:cxn modelId="{D8814FFF-52FF-49A8-9B30-2F4C94634EC7}" type="presParOf" srcId="{F2491ED8-BAC5-45E8-B8C3-E8DA8D26E0C9}" destId="{004BC079-7AD9-4255-90B5-4BD11D344FC7}" srcOrd="2" destOrd="0" presId="urn:microsoft.com/office/officeart/2005/8/layout/hierarchy4"/>
    <dgm:cxn modelId="{2A27CF18-BE56-4650-9245-1F8DBFCF83E9}" type="presParOf" srcId="{004BC079-7AD9-4255-90B5-4BD11D344FC7}" destId="{C4E9B37F-E7F4-4421-9786-A982DDF391CC}" srcOrd="0" destOrd="0" presId="urn:microsoft.com/office/officeart/2005/8/layout/hierarchy4"/>
    <dgm:cxn modelId="{3766DA58-A2B1-4A60-8292-279230C61A5E}" type="presParOf" srcId="{004BC079-7AD9-4255-90B5-4BD11D344FC7}" destId="{A7117463-B5C7-4CC2-8F91-B0D20C81B703}" srcOrd="1" destOrd="0" presId="urn:microsoft.com/office/officeart/2005/8/layout/hierarchy4"/>
    <dgm:cxn modelId="{99E92B87-ADD7-40B0-B607-552B5A0E8588}" type="presParOf" srcId="{E6E420C4-0FE0-4DDE-A5EF-AB4AACABD1A1}" destId="{1B9B4146-AE11-4C28-9AAC-1FB0611CED13}" srcOrd="1" destOrd="0" presId="urn:microsoft.com/office/officeart/2005/8/layout/hierarchy4"/>
    <dgm:cxn modelId="{E08D1286-238A-45ED-9EF8-8E296E625199}" type="presParOf" srcId="{E6E420C4-0FE0-4DDE-A5EF-AB4AACABD1A1}" destId="{2BF96FB5-03E0-4A11-B96E-F7858C918D6C}" srcOrd="2" destOrd="0" presId="urn:microsoft.com/office/officeart/2005/8/layout/hierarchy4"/>
    <dgm:cxn modelId="{57CFECBE-BECC-4813-B0EA-59020E3F55CE}" type="presParOf" srcId="{2BF96FB5-03E0-4A11-B96E-F7858C918D6C}" destId="{E236892C-B2C4-4B8F-90FA-B1B94C5673A9}" srcOrd="0" destOrd="0" presId="urn:microsoft.com/office/officeart/2005/8/layout/hierarchy4"/>
    <dgm:cxn modelId="{95F672BB-F4EE-462A-9481-9C5980F09394}" type="presParOf" srcId="{2BF96FB5-03E0-4A11-B96E-F7858C918D6C}" destId="{5D5F9F6A-C91B-495E-8FBC-6FAAB94EF2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299A-72F5-41F9-B587-705B8CA97CB6}">
      <dsp:nvSpPr>
        <dsp:cNvPr id="0" name=""/>
        <dsp:cNvSpPr/>
      </dsp:nvSpPr>
      <dsp:spPr>
        <a:xfrm>
          <a:off x="6632" y="0"/>
          <a:ext cx="8222967" cy="834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C00000"/>
              </a:solidFill>
            </a:rPr>
            <a:t>Новые формы дошкольного образования</a:t>
          </a:r>
          <a:endParaRPr lang="ru-RU" sz="3400" b="1" kern="1200" dirty="0">
            <a:solidFill>
              <a:srgbClr val="C00000"/>
            </a:solidFill>
          </a:endParaRPr>
        </a:p>
      </dsp:txBody>
      <dsp:txXfrm>
        <a:off x="31079" y="24447"/>
        <a:ext cx="8174073" cy="785777"/>
      </dsp:txXfrm>
    </dsp:sp>
    <dsp:sp modelId="{15927D32-A735-45D5-A2FD-3ABC7AC351DC}">
      <dsp:nvSpPr>
        <dsp:cNvPr id="0" name=""/>
        <dsp:cNvSpPr/>
      </dsp:nvSpPr>
      <dsp:spPr>
        <a:xfrm>
          <a:off x="226357" y="839587"/>
          <a:ext cx="3920357" cy="2465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Группы кратковременного пребывания детей</a:t>
          </a:r>
          <a:endParaRPr lang="ru-RU" sz="2500" b="1" kern="1200" dirty="0"/>
        </a:p>
      </dsp:txBody>
      <dsp:txXfrm>
        <a:off x="298580" y="911810"/>
        <a:ext cx="3775911" cy="2321420"/>
      </dsp:txXfrm>
    </dsp:sp>
    <dsp:sp modelId="{4E8861CB-7714-445C-A129-2E5F439813B8}">
      <dsp:nvSpPr>
        <dsp:cNvPr id="0" name=""/>
        <dsp:cNvSpPr/>
      </dsp:nvSpPr>
      <dsp:spPr>
        <a:xfrm>
          <a:off x="946447" y="3575877"/>
          <a:ext cx="2451657" cy="2465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«Семейный детский сад»</a:t>
          </a:r>
          <a:endParaRPr lang="ru-RU" sz="2500" b="1" kern="1200" dirty="0"/>
        </a:p>
      </dsp:txBody>
      <dsp:txXfrm>
        <a:off x="1018254" y="3647684"/>
        <a:ext cx="2308043" cy="2322252"/>
      </dsp:txXfrm>
    </dsp:sp>
    <dsp:sp modelId="{C4E9B37F-E7F4-4421-9786-A982DDF391CC}">
      <dsp:nvSpPr>
        <dsp:cNvPr id="0" name=""/>
        <dsp:cNvSpPr/>
      </dsp:nvSpPr>
      <dsp:spPr>
        <a:xfrm>
          <a:off x="4546851" y="3359868"/>
          <a:ext cx="2733664" cy="2465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Вечерняя группа</a:t>
          </a:r>
          <a:endParaRPr lang="ru-RU" sz="2500" b="1" kern="1200" dirty="0"/>
        </a:p>
      </dsp:txBody>
      <dsp:txXfrm>
        <a:off x="4619074" y="3432091"/>
        <a:ext cx="2589218" cy="2321420"/>
      </dsp:txXfrm>
    </dsp:sp>
    <dsp:sp modelId="{E236892C-B2C4-4B8F-90FA-B1B94C5673A9}">
      <dsp:nvSpPr>
        <dsp:cNvPr id="0" name=""/>
        <dsp:cNvSpPr/>
      </dsp:nvSpPr>
      <dsp:spPr>
        <a:xfrm>
          <a:off x="5122909" y="767567"/>
          <a:ext cx="2923054" cy="2465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Адаптационные группы совместного пребывания детей и их  родителей</a:t>
          </a:r>
          <a:endParaRPr lang="ru-RU" sz="2500" b="1" kern="1200" dirty="0"/>
        </a:p>
      </dsp:txBody>
      <dsp:txXfrm>
        <a:off x="5195132" y="839790"/>
        <a:ext cx="2778608" cy="2321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3000">
              <a:srgbClr val="FF5229"/>
            </a:gs>
            <a:gs pos="28000">
              <a:srgbClr val="FFFF00"/>
            </a:gs>
            <a:gs pos="42999">
              <a:srgbClr val="00B050"/>
            </a:gs>
            <a:gs pos="58000">
              <a:schemeClr val="bg2">
                <a:lumMod val="60000"/>
                <a:lumOff val="40000"/>
              </a:schemeClr>
            </a:gs>
            <a:gs pos="72000">
              <a:srgbClr val="0047FF"/>
            </a:gs>
            <a:gs pos="87000">
              <a:srgbClr val="7030A0"/>
            </a:gs>
            <a:gs pos="100000">
              <a:srgbClr val="7030A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8215370" cy="3143272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«Семейный детский сад» </a:t>
            </a:r>
            <a:b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 структурное подразделение </a:t>
            </a:r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МАДОУ </a:t>
            </a:r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д/с № 439</a:t>
            </a:r>
            <a:endParaRPr lang="ru-RU" b="1" cap="none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214290"/>
            <a:ext cx="7772400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Pictures\Эмблема\Логотип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380" y="173156"/>
            <a:ext cx="3790446" cy="3684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200" b="1" dirty="0" smtClean="0"/>
              <a:t>Педагогическая, коррекционная, психологическая и    медицинская  поддержка  воспитателей «семейных детских садов» в  соответствии  с  разработанным  перспективным  планом  сотрудничества. 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Проведены первичные консультации с новыми сотрудниками об особенностях организации развивающей среды, образовательной и совместной деятельности детей</a:t>
            </a:r>
          </a:p>
          <a:p>
            <a:r>
              <a:rPr lang="ru-RU" dirty="0" smtClean="0"/>
              <a:t>Консультация по соблюдению норм СанПиНа</a:t>
            </a:r>
          </a:p>
          <a:p>
            <a:r>
              <a:rPr lang="ru-RU" dirty="0" smtClean="0"/>
              <a:t>Оказана методическая помощь новым воспитателям в виде комплекта методической литературы, распорядком дня, расписанием образовательной деятельности</a:t>
            </a:r>
          </a:p>
          <a:p>
            <a:r>
              <a:rPr lang="ru-RU" dirty="0" smtClean="0"/>
              <a:t>Консультирование воспитателей </a:t>
            </a:r>
            <a:r>
              <a:rPr lang="ru-RU" dirty="0" smtClean="0"/>
              <a:t>учителем-логопедом, педагогом-психологом, другими специалистами непосредственно и посредством </a:t>
            </a:r>
            <a:r>
              <a:rPr lang="ru-RU" dirty="0" smtClean="0"/>
              <a:t>интернета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Воспитатели семейных детских садов понимают важность формирования культурно-гигиенических навыков</a:t>
            </a:r>
            <a:endParaRPr lang="ru-RU" sz="2700" dirty="0"/>
          </a:p>
        </p:txBody>
      </p:sp>
      <p:pic>
        <p:nvPicPr>
          <p:cNvPr id="4100" name="Picture 4" descr="F:\Фото для семейййного садика\DSC_2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05" r="3509"/>
          <a:stretch>
            <a:fillRect/>
          </a:stretch>
        </p:blipFill>
        <p:spPr bwMode="auto">
          <a:xfrm>
            <a:off x="4357686" y="1571612"/>
            <a:ext cx="4256149" cy="3328998"/>
          </a:xfrm>
          <a:prstGeom prst="rect">
            <a:avLst/>
          </a:prstGeom>
          <a:noFill/>
        </p:spPr>
      </p:pic>
      <p:pic>
        <p:nvPicPr>
          <p:cNvPr id="4" name="Picture 2" descr="F:\Фото для семейййного садика\DSC00214.JPG"/>
          <p:cNvPicPr>
            <a:picLocks noChangeAspect="1" noChangeArrowheads="1"/>
          </p:cNvPicPr>
          <p:nvPr/>
        </p:nvPicPr>
        <p:blipFill>
          <a:blip r:embed="rId3" cstate="print"/>
          <a:srcRect r="10457"/>
          <a:stretch>
            <a:fillRect/>
          </a:stretch>
        </p:blipFill>
        <p:spPr bwMode="auto">
          <a:xfrm>
            <a:off x="307082" y="3286124"/>
            <a:ext cx="4336356" cy="3241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786478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Дети охотно трудятся</a:t>
            </a:r>
            <a:endParaRPr lang="ru-RU" sz="3600" dirty="0"/>
          </a:p>
        </p:txBody>
      </p:sp>
      <p:pic>
        <p:nvPicPr>
          <p:cNvPr id="18434" name="Picture 2" descr="F:\Фото для семейййного садика\DSC0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64"/>
          <a:stretch>
            <a:fillRect/>
          </a:stretch>
        </p:blipFill>
        <p:spPr bwMode="auto">
          <a:xfrm>
            <a:off x="2285984" y="3571876"/>
            <a:ext cx="4196863" cy="3000396"/>
          </a:xfrm>
          <a:prstGeom prst="rect">
            <a:avLst/>
          </a:prstGeom>
          <a:noFill/>
        </p:spPr>
      </p:pic>
      <p:pic>
        <p:nvPicPr>
          <p:cNvPr id="5" name="Picture 2" descr="F:\Фото для семейййного садика\DSC_2759.jpg"/>
          <p:cNvPicPr>
            <a:picLocks noChangeAspect="1" noChangeArrowheads="1"/>
          </p:cNvPicPr>
          <p:nvPr/>
        </p:nvPicPr>
        <p:blipFill>
          <a:blip r:embed="rId3" cstate="print"/>
          <a:srcRect b="7506"/>
          <a:stretch>
            <a:fillRect/>
          </a:stretch>
        </p:blipFill>
        <p:spPr bwMode="auto">
          <a:xfrm rot="5400000">
            <a:off x="5237378" y="2736435"/>
            <a:ext cx="4384284" cy="2714644"/>
          </a:xfrm>
          <a:prstGeom prst="rect">
            <a:avLst/>
          </a:prstGeom>
          <a:noFill/>
        </p:spPr>
      </p:pic>
      <p:pic>
        <p:nvPicPr>
          <p:cNvPr id="6" name="Picture 2" descr="F:\Фото для семейййного садика\DSC_3039.jpg"/>
          <p:cNvPicPr>
            <a:picLocks noChangeAspect="1" noChangeArrowheads="1"/>
          </p:cNvPicPr>
          <p:nvPr/>
        </p:nvPicPr>
        <p:blipFill>
          <a:blip r:embed="rId4" cstate="print"/>
          <a:srcRect l="10905" t="10417" r="6679"/>
          <a:stretch>
            <a:fillRect/>
          </a:stretch>
        </p:blipFill>
        <p:spPr bwMode="auto">
          <a:xfrm>
            <a:off x="214282" y="1500174"/>
            <a:ext cx="323989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Осуществляется образовательная деятельность. </a:t>
            </a:r>
            <a:endParaRPr lang="ru-RU" sz="2800" dirty="0"/>
          </a:p>
        </p:txBody>
      </p:sp>
      <p:pic>
        <p:nvPicPr>
          <p:cNvPr id="10242" name="Picture 2" descr="F:\Фото для семейййного садика\DSC_4577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5549232" cy="3714776"/>
          </a:xfrm>
          <a:prstGeom prst="rect">
            <a:avLst/>
          </a:prstGeom>
          <a:noFill/>
        </p:spPr>
      </p:pic>
      <p:pic>
        <p:nvPicPr>
          <p:cNvPr id="4" name="Picture 2" descr="F:\Фото для семейййного садика\DSC_4578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8338">
            <a:off x="5079882" y="2952410"/>
            <a:ext cx="4381937" cy="293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то для семейййного садика\DSC0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76266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Фото для семейййного садика\остатки 130.jpg"/>
          <p:cNvPicPr>
            <a:picLocks noChangeAspect="1" noChangeArrowheads="1"/>
          </p:cNvPicPr>
          <p:nvPr/>
        </p:nvPicPr>
        <p:blipFill>
          <a:blip r:embed="rId3" cstate="print"/>
          <a:srcRect l="18301"/>
          <a:stretch>
            <a:fillRect/>
          </a:stretch>
        </p:blipFill>
        <p:spPr bwMode="auto">
          <a:xfrm rot="867389">
            <a:off x="5495520" y="547696"/>
            <a:ext cx="3358181" cy="275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Фото для семейййного садика\остатки 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96867">
            <a:off x="-119983" y="829285"/>
            <a:ext cx="3407717" cy="228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2571736" y="214290"/>
            <a:ext cx="3143272" cy="19288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Если что-то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не получается, мама с папой всегда рядом…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000660" cy="582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Есть место шуткам и юмору</a:t>
            </a:r>
            <a:endParaRPr lang="ru-RU" sz="2800" dirty="0"/>
          </a:p>
        </p:txBody>
      </p:sp>
      <p:pic>
        <p:nvPicPr>
          <p:cNvPr id="12290" name="Picture 2" descr="F:\Фото для семейййного садика\DSC_4595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79" t="7260" r="9849"/>
          <a:stretch>
            <a:fillRect/>
          </a:stretch>
        </p:blipFill>
        <p:spPr bwMode="auto">
          <a:xfrm>
            <a:off x="4572000" y="1071546"/>
            <a:ext cx="4322369" cy="3214710"/>
          </a:xfrm>
          <a:prstGeom prst="rect">
            <a:avLst/>
          </a:prstGeom>
          <a:noFill/>
        </p:spPr>
      </p:pic>
      <p:pic>
        <p:nvPicPr>
          <p:cNvPr id="4" name="Picture 2" descr="F:\Фото для семейййного садика\DSC00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5033292" cy="33693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14818"/>
            <a:ext cx="2643206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 труд и ОБЖ</a:t>
            </a:r>
            <a:endParaRPr lang="ru-RU" sz="3600" dirty="0"/>
          </a:p>
        </p:txBody>
      </p:sp>
      <p:pic>
        <p:nvPicPr>
          <p:cNvPr id="15362" name="Picture 2" descr="F:\Фото для семейййного садика\DSC0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442517" cy="3643338"/>
          </a:xfrm>
          <a:prstGeom prst="rect">
            <a:avLst/>
          </a:prstGeom>
          <a:noFill/>
        </p:spPr>
      </p:pic>
      <p:pic>
        <p:nvPicPr>
          <p:cNvPr id="5" name="Picture 2" descr="F:\Фото для семейййного садика\DSC0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3723">
            <a:off x="-112472" y="3280208"/>
            <a:ext cx="3666973" cy="245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Фото для семейййного садика\DSC_4505 (25).jpg"/>
          <p:cNvPicPr>
            <a:picLocks noChangeAspect="1" noChangeArrowheads="1"/>
          </p:cNvPicPr>
          <p:nvPr/>
        </p:nvPicPr>
        <p:blipFill>
          <a:blip r:embed="rId4" cstate="print"/>
          <a:srcRect l="28868" t="11996" r="3509" b="7506"/>
          <a:stretch>
            <a:fillRect/>
          </a:stretch>
        </p:blipFill>
        <p:spPr bwMode="auto">
          <a:xfrm rot="450833">
            <a:off x="4783206" y="2923119"/>
            <a:ext cx="4118660" cy="328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для семейййного садика\DSC_43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78862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Воспитатели семейных детских садов – наши сотрудники и члены профсоюзной организации, поэтому мы выезжаем к их детям со сладкими подарками. (2009г.)</a:t>
            </a:r>
            <a:endParaRPr lang="ru-RU" sz="2400" dirty="0"/>
          </a:p>
        </p:txBody>
      </p:sp>
      <p:pic>
        <p:nvPicPr>
          <p:cNvPr id="8194" name="Picture 2" descr="F:\Фото для семейййного садика\DSC_4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 сад\новый год в семейном д.с\разные 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88" b="4349"/>
          <a:stretch>
            <a:fillRect/>
          </a:stretch>
        </p:blipFill>
        <p:spPr bwMode="auto">
          <a:xfrm>
            <a:off x="3683360" y="428604"/>
            <a:ext cx="5049389" cy="3857652"/>
          </a:xfrm>
          <a:prstGeom prst="rect">
            <a:avLst/>
          </a:prstGeom>
          <a:noFill/>
        </p:spPr>
      </p:pic>
      <p:pic>
        <p:nvPicPr>
          <p:cNvPr id="5" name="Picture 2" descr="C:\Users\1\Desktop\фото педагогов\20100323\img-8938.jpg"/>
          <p:cNvPicPr>
            <a:picLocks noChangeAspect="1" noChangeArrowheads="1"/>
          </p:cNvPicPr>
          <p:nvPr/>
        </p:nvPicPr>
        <p:blipFill>
          <a:blip r:embed="rId3" cstate="print"/>
          <a:srcRect l="27590" t="2680" r="17241" b="49770"/>
          <a:stretch>
            <a:fillRect/>
          </a:stretch>
        </p:blipFill>
        <p:spPr bwMode="auto">
          <a:xfrm rot="20818242">
            <a:off x="6819093" y="646655"/>
            <a:ext cx="782404" cy="1011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\Desktop\дет сад\новый год в семейном д.с\разные 404.jpg"/>
          <p:cNvPicPr>
            <a:picLocks noChangeAspect="1" noChangeArrowheads="1"/>
          </p:cNvPicPr>
          <p:nvPr/>
        </p:nvPicPr>
        <p:blipFill>
          <a:blip r:embed="rId4" cstate="print"/>
          <a:srcRect l="19458" b="12499"/>
          <a:stretch>
            <a:fillRect/>
          </a:stretch>
        </p:blipFill>
        <p:spPr bwMode="auto">
          <a:xfrm>
            <a:off x="214282" y="3266734"/>
            <a:ext cx="4643470" cy="33769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5929354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6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ru-RU" sz="60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СЕМЬ - Я   </a:t>
            </a:r>
            <a:br>
              <a:rPr lang="ru-RU" sz="60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60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и  детский  сад»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  новая  форма  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дошкольного   образования  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с  практической   реализацией   индивидуального  подхода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endParaRPr lang="ru-RU" dirty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31621"/>
              </p:ext>
            </p:extLst>
          </p:nvPr>
        </p:nvGraphicFramePr>
        <p:xfrm>
          <a:off x="457200" y="357166"/>
          <a:ext cx="82296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Цель.</a:t>
            </a:r>
            <a:r>
              <a:rPr lang="ru-RU" dirty="0" smtClean="0"/>
              <a:t> Внедрение  эффективной  модели новых форм дошкольного образования, способствующих  разностороннему развитию детей из многодетных семей, не посещающих дошкольные образовательные учреждения.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Задача </a:t>
            </a:r>
            <a:r>
              <a:rPr lang="ru-RU" dirty="0" smtClean="0"/>
              <a:t>– обеспечить всем  детям   равные  стартовые  возможности  для  поступления  в  школу.  Эти вопросы  и  стали  решающими при организации  и  отработки  модели  семейных  детских  садов.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Алгоритм организации модели «Семейный детский сад»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5143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Встреча и беседа с родителями</a:t>
            </a:r>
          </a:p>
          <a:p>
            <a:r>
              <a:rPr lang="ru-RU" dirty="0" smtClean="0"/>
              <a:t>Обследование жилищно-бытовых условий и условий для воспитательно-образовательного процесса</a:t>
            </a:r>
          </a:p>
          <a:p>
            <a:r>
              <a:rPr lang="ru-RU" dirty="0" smtClean="0"/>
              <a:t>Заявление на открытие городской экспериментальной площадки на базе МКДОУ</a:t>
            </a:r>
          </a:p>
          <a:p>
            <a:r>
              <a:rPr lang="ru-RU" dirty="0" smtClean="0"/>
              <a:t>Передача документов в управление образованием района</a:t>
            </a:r>
          </a:p>
          <a:p>
            <a:r>
              <a:rPr lang="ru-RU" dirty="0" smtClean="0"/>
              <a:t>Передача документов в управление образования мэрии города</a:t>
            </a:r>
          </a:p>
          <a:p>
            <a:r>
              <a:rPr lang="ru-RU" dirty="0" smtClean="0"/>
              <a:t>Приказ ГУО</a:t>
            </a:r>
          </a:p>
          <a:p>
            <a:r>
              <a:rPr lang="ru-RU" dirty="0" smtClean="0"/>
              <a:t>Приказ по МКДОУ</a:t>
            </a:r>
          </a:p>
          <a:p>
            <a:r>
              <a:rPr lang="ru-RU" dirty="0" smtClean="0"/>
              <a:t>Приём документов на детей (карточки)</a:t>
            </a:r>
          </a:p>
          <a:p>
            <a:r>
              <a:rPr lang="ru-RU" dirty="0" smtClean="0"/>
              <a:t>Трудоустройство одного из родителей (документы: </a:t>
            </a:r>
            <a:r>
              <a:rPr lang="ru-RU" dirty="0" err="1" smtClean="0"/>
              <a:t>сан.книжка</a:t>
            </a:r>
            <a:r>
              <a:rPr lang="ru-RU" dirty="0" smtClean="0"/>
              <a:t>, паспорт, документы об образовании, трудовая книжка, свидетельства о рождении на всех детей, пенсионное свидетельство, ИНН). Родитель-воспитатель проходит инструктажи, знакомится с должностной инструкцией, с условиями трудового договора</a:t>
            </a:r>
          </a:p>
          <a:p>
            <a:r>
              <a:rPr lang="ru-RU" dirty="0" smtClean="0"/>
              <a:t>Заключение договора между МКДОУ и родителем-воспитателем</a:t>
            </a:r>
          </a:p>
          <a:p>
            <a:r>
              <a:rPr lang="ru-RU" dirty="0" smtClean="0"/>
              <a:t>Штатное расписание</a:t>
            </a:r>
          </a:p>
          <a:p>
            <a:r>
              <a:rPr lang="ru-RU" dirty="0" smtClean="0"/>
              <a:t>Тарификация</a:t>
            </a:r>
          </a:p>
          <a:p>
            <a:r>
              <a:rPr lang="ru-RU" dirty="0" smtClean="0"/>
              <a:t>Заявление на увеличение лимитов (минимальная оплата труда)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даёт реализация модели «Семейный детский сад»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20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трудоустройство многодетных родителей с предоставлением  полного  социального  пакета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сохранение института семьи и семейного воспитания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решение проблемы доступности дошкольных учреждений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07223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Партнёры: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Главное  управление образования мэрии города  Новосибирска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Управление образованием администрации Дзержинского района  города  Новосибирска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МБОУ СОШ № 197, 87, 59, 71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Органы  социальной  защиты  населения  Дзержинского  района  города  Новосибирска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Нормативно-правовая  база, определяющая взаимодействие детского сада с «Семейным детским садом»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-Акт обследования условий для организации воспитательно-образовательного процесса «семейного детского сада», выявление жилищно-бытовых условий.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Приказ Главного управление образования мэрии города Новосибирска </a:t>
            </a:r>
            <a:r>
              <a:rPr lang="ru-RU" sz="1800" dirty="0" smtClean="0"/>
              <a:t>от 24.08.2009 года № 363 «О создании городской экспериментальной площадке по отработке модели «семейного детского сада»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- Приказ руководителя МБДОУ- детским садом об открытии «семейного детского сада»;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-Договор между МКДОУ – детским садом и родителем-воспитателем «семейного детского сада»;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Трудовой договор с родителем-воспитателем «семейного детского сада»;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Инструктаж: «По охране жизни и здоровья детей», «По противопожарным мероприятиям», «по антитерроризму и гражданской обороне», «охрана труда»;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Документы на детей, зачисленных в «семейный детский сад» (путёвка, медицинская карта, прививочная карта, свидетельство о рождении, паспорт одного из родителей, свидетельство многодетной семьи);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 Документы воспитателя «семейного детского сада» (медицинская книжка, трудовая книжка, документы об образовании, ИНН, пенсионное страховое свидетельство).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  Организация  питания: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ознакомление  родителей  с  нормами выдачи  продуктов, с технологией приготовления  блюд, особенностями детского  питания;</a:t>
            </a:r>
          </a:p>
          <a:p>
            <a:r>
              <a:rPr lang="ru-RU" dirty="0" smtClean="0"/>
              <a:t>разработка  перспективного  меню  для  семейного детского  сада и  на  его основе выдача продуктов в  соответствии  с  </a:t>
            </a:r>
            <a:r>
              <a:rPr lang="ru-RU" dirty="0" err="1" smtClean="0"/>
              <a:t>СанПиН</a:t>
            </a:r>
            <a:r>
              <a:rPr lang="ru-RU" dirty="0" smtClean="0"/>
              <a:t> и нормативом  финансирования  из  городского  бюджета  на  содержание детей  сотрудников ДОУ;</a:t>
            </a:r>
          </a:p>
          <a:p>
            <a:r>
              <a:rPr lang="ru-RU" dirty="0" smtClean="0"/>
              <a:t>утверждение  графика выдачи  продуктов по  </a:t>
            </a:r>
            <a:r>
              <a:rPr lang="ru-RU" dirty="0" smtClean="0"/>
              <a:t>акту в соответствии с возрастом детей и сроками </a:t>
            </a:r>
            <a:r>
              <a:rPr lang="ru-RU" smtClean="0"/>
              <a:t>реализации продуктов;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751</TotalTime>
  <Words>598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Тема1</vt:lpstr>
      <vt:lpstr>«Семейный детский сад»   структурное подразделение МАДОУ д/с № 439</vt:lpstr>
      <vt:lpstr>«СЕМЬ - Я    и  детский  сад»   новая  форма   дошкольного   образования   с  практической   реализацией   индивидуального  подхода </vt:lpstr>
      <vt:lpstr>Презентация PowerPoint</vt:lpstr>
      <vt:lpstr>Презентация PowerPoint</vt:lpstr>
      <vt:lpstr>Алгоритм организации модели «Семейный детский сад»</vt:lpstr>
      <vt:lpstr>Что даёт реализация модели «Семейный детский сад»</vt:lpstr>
      <vt:lpstr> наши Партнёры: </vt:lpstr>
      <vt:lpstr> Нормативно-правовая  база, определяющая взаимодействие детского сада с «Семейным детским садом» </vt:lpstr>
      <vt:lpstr>  Организация  питания: </vt:lpstr>
      <vt:lpstr> Педагогическая, коррекционная, психологическая и    медицинская  поддержка  воспитателей «семейных детских садов» в  соответствии  с  разработанным  перспективным  планом  сотрудничества. </vt:lpstr>
      <vt:lpstr>Воспитатели семейных детских садов понимают важность формирования культурно-гигиенических навыков</vt:lpstr>
      <vt:lpstr>Дети охотно трудятся</vt:lpstr>
      <vt:lpstr>Осуществляется образовательная деятельность. </vt:lpstr>
      <vt:lpstr>Презентация PowerPoint</vt:lpstr>
      <vt:lpstr>Есть место шуткам и юмору</vt:lpstr>
      <vt:lpstr>И труд и ОБЖ</vt:lpstr>
      <vt:lpstr>Презентация PowerPoint</vt:lpstr>
      <vt:lpstr>Воспитатели семейных детских садов – наши сотрудники и члены профсоюзной организации, поэтому мы выезжаем к их детям со сладкими подарками. (2009г.)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детский сад,  как структурное подразделение МБДОУ д/с № 439</dc:title>
  <dc:creator>1</dc:creator>
  <cp:lastModifiedBy>1</cp:lastModifiedBy>
  <cp:revision>18</cp:revision>
  <dcterms:created xsi:type="dcterms:W3CDTF">2011-04-02T07:14:24Z</dcterms:created>
  <dcterms:modified xsi:type="dcterms:W3CDTF">2018-10-10T04:38:26Z</dcterms:modified>
</cp:coreProperties>
</file>